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9" r:id="rId3"/>
    <p:sldId id="263" r:id="rId4"/>
    <p:sldId id="264" r:id="rId5"/>
    <p:sldId id="260" r:id="rId6"/>
    <p:sldId id="265" r:id="rId7"/>
    <p:sldId id="266" r:id="rId8"/>
    <p:sldId id="270" r:id="rId9"/>
    <p:sldId id="271" r:id="rId10"/>
    <p:sldId id="261" r:id="rId11"/>
    <p:sldId id="272" r:id="rId12"/>
    <p:sldId id="262" r:id="rId13"/>
    <p:sldId id="269" r:id="rId14"/>
  </p:sldIdLst>
  <p:sldSz cx="12192000" cy="6858000"/>
  <p:notesSz cx="6858000" cy="9144000"/>
  <p:defaultTextStyle>
    <a:defPPr lvl="0">
      <a:defRPr lang="es-MX"/>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57A95-C184-4523-BFFF-852B72274DAF}" type="datetimeFigureOut">
              <a:rPr lang="es-MX" smtClean="0"/>
              <a:t>25/11/2022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B6CCE-64F3-43F5-8410-1A4DF94BCD9E}" type="slidenum">
              <a:rPr lang="es-MX" smtClean="0"/>
              <a:t>‹Nº›</a:t>
            </a:fld>
            <a:endParaRPr lang="es-MX"/>
          </a:p>
        </p:txBody>
      </p:sp>
    </p:spTree>
    <p:extLst>
      <p:ext uri="{BB962C8B-B14F-4D97-AF65-F5344CB8AC3E}">
        <p14:creationId xmlns:p14="http://schemas.microsoft.com/office/powerpoint/2010/main" val="1992668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C5EB6CCE-64F3-43F5-8410-1A4DF94BCD9E}" type="slidenum">
              <a:rPr lang="es-MX" smtClean="0"/>
              <a:t>7</a:t>
            </a:fld>
            <a:endParaRPr lang="es-MX"/>
          </a:p>
        </p:txBody>
      </p:sp>
    </p:spTree>
    <p:extLst>
      <p:ext uri="{BB962C8B-B14F-4D97-AF65-F5344CB8AC3E}">
        <p14:creationId xmlns:p14="http://schemas.microsoft.com/office/powerpoint/2010/main" val="375569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C5EB6CCE-64F3-43F5-8410-1A4DF94BCD9E}" type="slidenum">
              <a:rPr lang="es-MX" smtClean="0"/>
              <a:t>13</a:t>
            </a:fld>
            <a:endParaRPr lang="es-MX"/>
          </a:p>
        </p:txBody>
      </p:sp>
    </p:spTree>
    <p:extLst>
      <p:ext uri="{BB962C8B-B14F-4D97-AF65-F5344CB8AC3E}">
        <p14:creationId xmlns:p14="http://schemas.microsoft.com/office/powerpoint/2010/main" val="6320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10B7E-CB59-5C9F-D032-33C5622F8EC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9F7AADEA-81CD-D16F-CB0A-7749CB5E56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6AB694CB-85A7-539F-7659-3AEE26728D89}"/>
              </a:ext>
            </a:extLst>
          </p:cNvPr>
          <p:cNvSpPr>
            <a:spLocks noGrp="1"/>
          </p:cNvSpPr>
          <p:nvPr>
            <p:ph type="dt" sz="half" idx="10"/>
          </p:nvPr>
        </p:nvSpPr>
        <p:spPr/>
        <p:txBody>
          <a:bodyPr/>
          <a:lstStyle/>
          <a:p>
            <a:fld id="{0DBE77AF-CFD1-47C7-BA4A-BDDD61490DE5}" type="datetimeFigureOut">
              <a:rPr lang="es-MX" smtClean="0"/>
              <a:t>25/11/2022</a:t>
            </a:fld>
            <a:endParaRPr lang="es-MX"/>
          </a:p>
        </p:txBody>
      </p:sp>
      <p:sp>
        <p:nvSpPr>
          <p:cNvPr id="5" name="Marcador de pie de página 4">
            <a:extLst>
              <a:ext uri="{FF2B5EF4-FFF2-40B4-BE49-F238E27FC236}">
                <a16:creationId xmlns:a16="http://schemas.microsoft.com/office/drawing/2014/main" id="{622CC3E0-D828-0148-0A83-0B97ED80010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05EA4D4-B18E-D383-C637-085E8535DDDF}"/>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1173249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3788CB-6BE3-FF7E-4F96-BB6747F2191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64CE610-AD89-6604-8B03-A915DCFC284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041ACFF-1C55-816D-97E8-873B5678D43E}"/>
              </a:ext>
            </a:extLst>
          </p:cNvPr>
          <p:cNvSpPr>
            <a:spLocks noGrp="1"/>
          </p:cNvSpPr>
          <p:nvPr>
            <p:ph type="dt" sz="half" idx="10"/>
          </p:nvPr>
        </p:nvSpPr>
        <p:spPr/>
        <p:txBody>
          <a:bodyPr/>
          <a:lstStyle/>
          <a:p>
            <a:fld id="{0DBE77AF-CFD1-47C7-BA4A-BDDD61490DE5}" type="datetimeFigureOut">
              <a:rPr lang="es-MX" smtClean="0"/>
              <a:t>25/11/2022</a:t>
            </a:fld>
            <a:endParaRPr lang="es-MX"/>
          </a:p>
        </p:txBody>
      </p:sp>
      <p:sp>
        <p:nvSpPr>
          <p:cNvPr id="5" name="Marcador de pie de página 4">
            <a:extLst>
              <a:ext uri="{FF2B5EF4-FFF2-40B4-BE49-F238E27FC236}">
                <a16:creationId xmlns:a16="http://schemas.microsoft.com/office/drawing/2014/main" id="{6F69D7AF-3EC2-EC5F-5256-6972F8D5CE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342F23B-D9EE-0F4F-638C-F8EBBB1377DB}"/>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3107097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DF3F71-551E-9A78-7002-2DBBF972EFC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6730157-9624-DD7A-18FA-AA203E2F3E8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0524AD0-8D8E-FA71-872B-21214B865E61}"/>
              </a:ext>
            </a:extLst>
          </p:cNvPr>
          <p:cNvSpPr>
            <a:spLocks noGrp="1"/>
          </p:cNvSpPr>
          <p:nvPr>
            <p:ph type="dt" sz="half" idx="10"/>
          </p:nvPr>
        </p:nvSpPr>
        <p:spPr/>
        <p:txBody>
          <a:bodyPr/>
          <a:lstStyle/>
          <a:p>
            <a:fld id="{0DBE77AF-CFD1-47C7-BA4A-BDDD61490DE5}" type="datetimeFigureOut">
              <a:rPr lang="es-MX" smtClean="0"/>
              <a:t>25/11/2022</a:t>
            </a:fld>
            <a:endParaRPr lang="es-MX"/>
          </a:p>
        </p:txBody>
      </p:sp>
      <p:sp>
        <p:nvSpPr>
          <p:cNvPr id="5" name="Marcador de pie de página 4">
            <a:extLst>
              <a:ext uri="{FF2B5EF4-FFF2-40B4-BE49-F238E27FC236}">
                <a16:creationId xmlns:a16="http://schemas.microsoft.com/office/drawing/2014/main" id="{4EB08EC7-DAF3-A82F-1C26-CBE97876498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05A1ED6-A6A7-FF2F-9AFE-2279ABE97F80}"/>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349746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1CBB97-B432-0BEA-7479-CFA6E53A4BE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A8F5F50-3A22-ED4D-A44F-C38A818AACB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994877A-E808-5B36-336A-C0263BB5A05B}"/>
              </a:ext>
            </a:extLst>
          </p:cNvPr>
          <p:cNvSpPr>
            <a:spLocks noGrp="1"/>
          </p:cNvSpPr>
          <p:nvPr>
            <p:ph type="dt" sz="half" idx="10"/>
          </p:nvPr>
        </p:nvSpPr>
        <p:spPr/>
        <p:txBody>
          <a:bodyPr/>
          <a:lstStyle/>
          <a:p>
            <a:fld id="{0DBE77AF-CFD1-47C7-BA4A-BDDD61490DE5}" type="datetimeFigureOut">
              <a:rPr lang="es-MX" smtClean="0"/>
              <a:t>25/11/2022</a:t>
            </a:fld>
            <a:endParaRPr lang="es-MX"/>
          </a:p>
        </p:txBody>
      </p:sp>
      <p:sp>
        <p:nvSpPr>
          <p:cNvPr id="5" name="Marcador de pie de página 4">
            <a:extLst>
              <a:ext uri="{FF2B5EF4-FFF2-40B4-BE49-F238E27FC236}">
                <a16:creationId xmlns:a16="http://schemas.microsoft.com/office/drawing/2014/main" id="{EE55E5D4-7F97-5A01-34C9-45038DB5BDF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B08ABBA-F47F-63F9-5993-F00E20ED52E3}"/>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213129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0D2A43-E5FF-2C50-7F06-8ACEDADE36F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07A8BB9-19AB-FE73-6228-8D7552D51E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F846FBB-92B8-91DA-FC1E-0CD88313424F}"/>
              </a:ext>
            </a:extLst>
          </p:cNvPr>
          <p:cNvSpPr>
            <a:spLocks noGrp="1"/>
          </p:cNvSpPr>
          <p:nvPr>
            <p:ph type="dt" sz="half" idx="10"/>
          </p:nvPr>
        </p:nvSpPr>
        <p:spPr/>
        <p:txBody>
          <a:bodyPr/>
          <a:lstStyle/>
          <a:p>
            <a:fld id="{0DBE77AF-CFD1-47C7-BA4A-BDDD61490DE5}" type="datetimeFigureOut">
              <a:rPr lang="es-MX" smtClean="0"/>
              <a:t>25/11/2022</a:t>
            </a:fld>
            <a:endParaRPr lang="es-MX"/>
          </a:p>
        </p:txBody>
      </p:sp>
      <p:sp>
        <p:nvSpPr>
          <p:cNvPr id="5" name="Marcador de pie de página 4">
            <a:extLst>
              <a:ext uri="{FF2B5EF4-FFF2-40B4-BE49-F238E27FC236}">
                <a16:creationId xmlns:a16="http://schemas.microsoft.com/office/drawing/2014/main" id="{5A6B5BD4-B332-FA11-093F-0FBF63A93B1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A0D405F-71AD-0472-98C5-5D3B61FF2479}"/>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233334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135F26-F50D-4789-9343-8F9943B513E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6C69777-2EEC-64F1-4DAE-7B3C3904D7D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B6DD1F1-D8DF-CDEE-3024-2E96AFCB8F4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B07EE44-FDC2-B1CA-4855-67F250820396}"/>
              </a:ext>
            </a:extLst>
          </p:cNvPr>
          <p:cNvSpPr>
            <a:spLocks noGrp="1"/>
          </p:cNvSpPr>
          <p:nvPr>
            <p:ph type="dt" sz="half" idx="10"/>
          </p:nvPr>
        </p:nvSpPr>
        <p:spPr/>
        <p:txBody>
          <a:bodyPr/>
          <a:lstStyle/>
          <a:p>
            <a:fld id="{0DBE77AF-CFD1-47C7-BA4A-BDDD61490DE5}" type="datetimeFigureOut">
              <a:rPr lang="es-MX" smtClean="0"/>
              <a:t>25/11/2022</a:t>
            </a:fld>
            <a:endParaRPr lang="es-MX"/>
          </a:p>
        </p:txBody>
      </p:sp>
      <p:sp>
        <p:nvSpPr>
          <p:cNvPr id="6" name="Marcador de pie de página 5">
            <a:extLst>
              <a:ext uri="{FF2B5EF4-FFF2-40B4-BE49-F238E27FC236}">
                <a16:creationId xmlns:a16="http://schemas.microsoft.com/office/drawing/2014/main" id="{9682E6C7-79EF-2F97-A27A-26648A87C33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D896BC6-12F7-F92A-264C-A77C8B8DB5B0}"/>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85482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A59982-CC47-AF6B-BDD8-2145B5A364F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777F71B-9752-98CB-55EA-024B73705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94196EF-DF95-E0FA-4B55-3F572B03A4C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D1D8C4C-5376-5314-6159-2A13AF79C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E4261F5-3F08-CFED-F1D0-5E46205EC8D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7E3C6937-E9A7-4A4A-9378-02B3B532326C}"/>
              </a:ext>
            </a:extLst>
          </p:cNvPr>
          <p:cNvSpPr>
            <a:spLocks noGrp="1"/>
          </p:cNvSpPr>
          <p:nvPr>
            <p:ph type="dt" sz="half" idx="10"/>
          </p:nvPr>
        </p:nvSpPr>
        <p:spPr/>
        <p:txBody>
          <a:bodyPr/>
          <a:lstStyle/>
          <a:p>
            <a:fld id="{0DBE77AF-CFD1-47C7-BA4A-BDDD61490DE5}" type="datetimeFigureOut">
              <a:rPr lang="es-MX" smtClean="0"/>
              <a:t>25/11/2022</a:t>
            </a:fld>
            <a:endParaRPr lang="es-MX"/>
          </a:p>
        </p:txBody>
      </p:sp>
      <p:sp>
        <p:nvSpPr>
          <p:cNvPr id="8" name="Marcador de pie de página 7">
            <a:extLst>
              <a:ext uri="{FF2B5EF4-FFF2-40B4-BE49-F238E27FC236}">
                <a16:creationId xmlns:a16="http://schemas.microsoft.com/office/drawing/2014/main" id="{786EFD18-C6D1-C15A-987A-1CE925DEE46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8AD1C04-F9CB-A24D-E5F5-135468728F32}"/>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3672697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EFE6D-C0A3-4371-2608-9B19C964981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824087BB-500F-2224-4DCB-136B6E373648}"/>
              </a:ext>
            </a:extLst>
          </p:cNvPr>
          <p:cNvSpPr>
            <a:spLocks noGrp="1"/>
          </p:cNvSpPr>
          <p:nvPr>
            <p:ph type="dt" sz="half" idx="10"/>
          </p:nvPr>
        </p:nvSpPr>
        <p:spPr/>
        <p:txBody>
          <a:bodyPr/>
          <a:lstStyle/>
          <a:p>
            <a:fld id="{0DBE77AF-CFD1-47C7-BA4A-BDDD61490DE5}" type="datetimeFigureOut">
              <a:rPr lang="es-MX" smtClean="0"/>
              <a:t>25/11/2022</a:t>
            </a:fld>
            <a:endParaRPr lang="es-MX"/>
          </a:p>
        </p:txBody>
      </p:sp>
      <p:sp>
        <p:nvSpPr>
          <p:cNvPr id="4" name="Marcador de pie de página 3">
            <a:extLst>
              <a:ext uri="{FF2B5EF4-FFF2-40B4-BE49-F238E27FC236}">
                <a16:creationId xmlns:a16="http://schemas.microsoft.com/office/drawing/2014/main" id="{5B3D37EB-8614-E453-82E6-B1841D214AF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92B1F185-EC8A-C79D-B9A6-9C29BD3ECF8C}"/>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2235054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BB0C9F0-B299-E94F-D3C5-C956E6751C39}"/>
              </a:ext>
            </a:extLst>
          </p:cNvPr>
          <p:cNvSpPr>
            <a:spLocks noGrp="1"/>
          </p:cNvSpPr>
          <p:nvPr>
            <p:ph type="dt" sz="half" idx="10"/>
          </p:nvPr>
        </p:nvSpPr>
        <p:spPr/>
        <p:txBody>
          <a:bodyPr/>
          <a:lstStyle/>
          <a:p>
            <a:fld id="{0DBE77AF-CFD1-47C7-BA4A-BDDD61490DE5}" type="datetimeFigureOut">
              <a:rPr lang="es-MX" smtClean="0"/>
              <a:t>25/11/2022</a:t>
            </a:fld>
            <a:endParaRPr lang="es-MX"/>
          </a:p>
        </p:txBody>
      </p:sp>
      <p:sp>
        <p:nvSpPr>
          <p:cNvPr id="3" name="Marcador de pie de página 2">
            <a:extLst>
              <a:ext uri="{FF2B5EF4-FFF2-40B4-BE49-F238E27FC236}">
                <a16:creationId xmlns:a16="http://schemas.microsoft.com/office/drawing/2014/main" id="{6F237D98-8C18-9B76-9A22-68820A698BFD}"/>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F9EC804F-89AD-CBCF-7EF8-7EEEC4D7F396}"/>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1039352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162F1-409A-7AE9-405A-E1A6513D76A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AE7C0E6-0219-2A28-DC19-B86BCA2BBF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BDF52447-9724-CC7B-23A8-FA908D8B5D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B77D089-FB6D-5BF5-DDCE-4E547E46D7D5}"/>
              </a:ext>
            </a:extLst>
          </p:cNvPr>
          <p:cNvSpPr>
            <a:spLocks noGrp="1"/>
          </p:cNvSpPr>
          <p:nvPr>
            <p:ph type="dt" sz="half" idx="10"/>
          </p:nvPr>
        </p:nvSpPr>
        <p:spPr/>
        <p:txBody>
          <a:bodyPr/>
          <a:lstStyle/>
          <a:p>
            <a:fld id="{0DBE77AF-CFD1-47C7-BA4A-BDDD61490DE5}" type="datetimeFigureOut">
              <a:rPr lang="es-MX" smtClean="0"/>
              <a:t>25/11/2022</a:t>
            </a:fld>
            <a:endParaRPr lang="es-MX"/>
          </a:p>
        </p:txBody>
      </p:sp>
      <p:sp>
        <p:nvSpPr>
          <p:cNvPr id="6" name="Marcador de pie de página 5">
            <a:extLst>
              <a:ext uri="{FF2B5EF4-FFF2-40B4-BE49-F238E27FC236}">
                <a16:creationId xmlns:a16="http://schemas.microsoft.com/office/drawing/2014/main" id="{4FC67F78-8F0A-2C91-D212-80689ED855D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16142B8-D1DF-A131-A560-5326D570BD12}"/>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3607537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022309-D742-264F-E637-B2FB3EFDA70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9DE1B12-353B-C68E-5466-78C3E9298A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D6438E3B-D2A2-BA86-4431-34ACE4812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10B49E1-F1E5-492D-5E05-554A5091CA38}"/>
              </a:ext>
            </a:extLst>
          </p:cNvPr>
          <p:cNvSpPr>
            <a:spLocks noGrp="1"/>
          </p:cNvSpPr>
          <p:nvPr>
            <p:ph type="dt" sz="half" idx="10"/>
          </p:nvPr>
        </p:nvSpPr>
        <p:spPr/>
        <p:txBody>
          <a:bodyPr/>
          <a:lstStyle/>
          <a:p>
            <a:fld id="{0DBE77AF-CFD1-47C7-BA4A-BDDD61490DE5}" type="datetimeFigureOut">
              <a:rPr lang="es-MX" smtClean="0"/>
              <a:t>25/11/2022</a:t>
            </a:fld>
            <a:endParaRPr lang="es-MX"/>
          </a:p>
        </p:txBody>
      </p:sp>
      <p:sp>
        <p:nvSpPr>
          <p:cNvPr id="6" name="Marcador de pie de página 5">
            <a:extLst>
              <a:ext uri="{FF2B5EF4-FFF2-40B4-BE49-F238E27FC236}">
                <a16:creationId xmlns:a16="http://schemas.microsoft.com/office/drawing/2014/main" id="{71EA1EF8-8CEB-F1EA-8A36-66E342C5D54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9D1AD4C-7139-7220-E8E8-919506540C05}"/>
              </a:ext>
            </a:extLst>
          </p:cNvPr>
          <p:cNvSpPr>
            <a:spLocks noGrp="1"/>
          </p:cNvSpPr>
          <p:nvPr>
            <p:ph type="sldNum" sz="quarter" idx="12"/>
          </p:nvPr>
        </p:nvSpPr>
        <p:spPr/>
        <p:txBody>
          <a:bodyPr/>
          <a:lstStyle/>
          <a:p>
            <a:fld id="{1DA1DC7A-EB9F-4B7F-90B5-99C0CD153B92}" type="slidenum">
              <a:rPr lang="es-MX" smtClean="0"/>
              <a:t>‹Nº›</a:t>
            </a:fld>
            <a:endParaRPr lang="es-MX"/>
          </a:p>
        </p:txBody>
      </p:sp>
    </p:spTree>
    <p:extLst>
      <p:ext uri="{BB962C8B-B14F-4D97-AF65-F5344CB8AC3E}">
        <p14:creationId xmlns:p14="http://schemas.microsoft.com/office/powerpoint/2010/main" val="34561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78C4E7-45BD-3231-D1E4-26EF573D2E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FDD547E-FEAF-0897-3CB5-9F6C4177E3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64C7665-0A7C-334D-F850-36F7976ACD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BE77AF-CFD1-47C7-BA4A-BDDD61490DE5}" type="datetimeFigureOut">
              <a:rPr lang="es-MX" smtClean="0"/>
              <a:t>25/11/2022</a:t>
            </a:fld>
            <a:endParaRPr lang="es-MX"/>
          </a:p>
        </p:txBody>
      </p:sp>
      <p:sp>
        <p:nvSpPr>
          <p:cNvPr id="5" name="Marcador de pie de página 4">
            <a:extLst>
              <a:ext uri="{FF2B5EF4-FFF2-40B4-BE49-F238E27FC236}">
                <a16:creationId xmlns:a16="http://schemas.microsoft.com/office/drawing/2014/main" id="{730AF6BC-CD3A-755F-79F6-1E16B59412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794AAFA0-805D-D25B-8E26-2225C7720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A1DC7A-EB9F-4B7F-90B5-99C0CD153B92}" type="slidenum">
              <a:rPr lang="es-MX" smtClean="0"/>
              <a:t>‹Nº›</a:t>
            </a:fld>
            <a:endParaRPr lang="es-MX"/>
          </a:p>
        </p:txBody>
      </p:sp>
    </p:spTree>
    <p:extLst>
      <p:ext uri="{BB962C8B-B14F-4D97-AF65-F5344CB8AC3E}">
        <p14:creationId xmlns:p14="http://schemas.microsoft.com/office/powerpoint/2010/main" val="631327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3.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sp>
        <p:nvSpPr>
          <p:cNvPr id="2" name="Título 1">
            <a:extLst>
              <a:ext uri="{FF2B5EF4-FFF2-40B4-BE49-F238E27FC236}">
                <a16:creationId xmlns:a16="http://schemas.microsoft.com/office/drawing/2014/main" id="{928D26FA-1AAD-401A-A407-87423960B031}"/>
              </a:ext>
            </a:extLst>
          </p:cNvPr>
          <p:cNvSpPr>
            <a:spLocks noGrp="1"/>
          </p:cNvSpPr>
          <p:nvPr>
            <p:ph type="ctrTitle"/>
          </p:nvPr>
        </p:nvSpPr>
        <p:spPr>
          <a:xfrm>
            <a:off x="445500" y="1439219"/>
            <a:ext cx="6751025" cy="2387600"/>
          </a:xfrm>
        </p:spPr>
        <p:txBody>
          <a:bodyPr>
            <a:normAutofit/>
          </a:bodyPr>
          <a:lstStyle/>
          <a:p>
            <a:r>
              <a:rPr lang="en-US" sz="4800" b="1" dirty="0">
                <a:latin typeface="Amasis MT Pro Light" panose="020B0604020202020204" pitchFamily="18" charset="0"/>
              </a:rPr>
              <a:t>PRESENTACIÓN DE PROYECTO CON ENFOQUE A ENERGIAS</a:t>
            </a:r>
            <a:endParaRPr lang="es-MX" sz="4800" b="1" dirty="0">
              <a:latin typeface="Amasis MT Pro Light" panose="020B0604020202020204" pitchFamily="18" charset="0"/>
            </a:endParaRPr>
          </a:p>
        </p:txBody>
      </p:sp>
      <p:sp>
        <p:nvSpPr>
          <p:cNvPr id="3" name="Subtítulo 2">
            <a:extLst>
              <a:ext uri="{FF2B5EF4-FFF2-40B4-BE49-F238E27FC236}">
                <a16:creationId xmlns:a16="http://schemas.microsoft.com/office/drawing/2014/main" id="{BB017EF2-7C77-4017-AB05-C93AABF4FE44}"/>
              </a:ext>
            </a:extLst>
          </p:cNvPr>
          <p:cNvSpPr>
            <a:spLocks noGrp="1"/>
          </p:cNvSpPr>
          <p:nvPr>
            <p:ph type="subTitle" idx="1"/>
          </p:nvPr>
        </p:nvSpPr>
        <p:spPr>
          <a:xfrm>
            <a:off x="1096162" y="476250"/>
            <a:ext cx="9144000" cy="1655762"/>
          </a:xfrm>
        </p:spPr>
        <p:txBody>
          <a:bodyPr/>
          <a:lstStyle/>
          <a:p>
            <a:r>
              <a:rPr lang="en-US" sz="2400" dirty="0">
                <a:latin typeface="Amasis MT Pro Light" panose="020B0604020202020204" pitchFamily="18" charset="0"/>
              </a:rPr>
              <a:t>PROTESIS N4</a:t>
            </a:r>
            <a:endParaRPr lang="es-MX" dirty="0"/>
          </a:p>
        </p:txBody>
      </p:sp>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1" b="73356"/>
          <a:stretch/>
        </p:blipFill>
        <p:spPr>
          <a:xfrm rot="10800000">
            <a:off x="0" y="5648325"/>
            <a:ext cx="12188825" cy="1209675"/>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245" y="80328"/>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1</a:t>
            </a:fld>
            <a:endParaRPr lang="es-MX" sz="2800" dirty="0"/>
          </a:p>
        </p:txBody>
      </p:sp>
      <p:sp>
        <p:nvSpPr>
          <p:cNvPr id="9" name="CuadroTexto 8">
            <a:extLst>
              <a:ext uri="{FF2B5EF4-FFF2-40B4-BE49-F238E27FC236}">
                <a16:creationId xmlns:a16="http://schemas.microsoft.com/office/drawing/2014/main" id="{2D3E7E40-B3EC-48D0-A6E5-6296ABE8EB7C}"/>
              </a:ext>
            </a:extLst>
          </p:cNvPr>
          <p:cNvSpPr txBox="1"/>
          <p:nvPr/>
        </p:nvSpPr>
        <p:spPr>
          <a:xfrm>
            <a:off x="186245" y="4685653"/>
            <a:ext cx="3890805" cy="461665"/>
          </a:xfrm>
          <a:prstGeom prst="rect">
            <a:avLst/>
          </a:prstGeom>
          <a:noFill/>
        </p:spPr>
        <p:txBody>
          <a:bodyPr wrap="square" rtlCol="0">
            <a:spAutoFit/>
          </a:bodyPr>
          <a:lstStyle/>
          <a:p>
            <a:r>
              <a:rPr lang="es-MX" sz="2400" dirty="0">
                <a:latin typeface="Amasis MT Pro Medium" panose="020B0604020202020204" pitchFamily="18" charset="0"/>
              </a:rPr>
              <a:t>EQUIPO DE ENERGIAS</a:t>
            </a:r>
          </a:p>
        </p:txBody>
      </p:sp>
      <p:sp>
        <p:nvSpPr>
          <p:cNvPr id="10" name="CuadroTexto 9">
            <a:extLst>
              <a:ext uri="{FF2B5EF4-FFF2-40B4-BE49-F238E27FC236}">
                <a16:creationId xmlns:a16="http://schemas.microsoft.com/office/drawing/2014/main" id="{26A7C36F-E88C-4B41-890F-0ED054BF35A4}"/>
              </a:ext>
            </a:extLst>
          </p:cNvPr>
          <p:cNvSpPr txBox="1"/>
          <p:nvPr/>
        </p:nvSpPr>
        <p:spPr>
          <a:xfrm>
            <a:off x="186245" y="4916486"/>
            <a:ext cx="5595457" cy="646331"/>
          </a:xfrm>
          <a:prstGeom prst="rect">
            <a:avLst/>
          </a:prstGeom>
          <a:noFill/>
        </p:spPr>
        <p:txBody>
          <a:bodyPr wrap="square" rtlCol="0">
            <a:spAutoFit/>
          </a:bodyPr>
          <a:lstStyle/>
          <a:p>
            <a:pPr algn="l"/>
            <a:endParaRPr lang="es-MX" sz="1800" b="0" i="0" u="none" strike="noStrike" baseline="0" dirty="0">
              <a:solidFill>
                <a:srgbClr val="000000"/>
              </a:solidFill>
              <a:latin typeface="Tw Cen MT" panose="020B0602020104020603" pitchFamily="34" charset="0"/>
            </a:endParaRPr>
          </a:p>
          <a:p>
            <a:r>
              <a:rPr lang="es-MX" sz="1800" b="0" i="0" u="none" strike="noStrike" baseline="0" dirty="0">
                <a:solidFill>
                  <a:srgbClr val="000000"/>
                </a:solidFill>
                <a:latin typeface="Tw Cen MT" panose="020B0602020104020603" pitchFamily="34" charset="0"/>
              </a:rPr>
              <a:t> </a:t>
            </a:r>
            <a:r>
              <a:rPr lang="es-MX" sz="1800" b="0" i="0" u="none" strike="noStrike" baseline="0" dirty="0">
                <a:latin typeface="Tw Cen MT" panose="020B0602020104020603" pitchFamily="34" charset="0"/>
              </a:rPr>
              <a:t>Ciudad Universitaria, a </a:t>
            </a:r>
            <a:r>
              <a:rPr lang="es-MX" dirty="0">
                <a:latin typeface="Tw Cen MT" panose="020B0602020104020603" pitchFamily="34" charset="0"/>
              </a:rPr>
              <a:t>25 de Noviembre</a:t>
            </a:r>
            <a:r>
              <a:rPr lang="es-MX" sz="1800" b="0" i="0" u="none" strike="noStrike" baseline="0" dirty="0">
                <a:latin typeface="Tw Cen MT" panose="020B0602020104020603" pitchFamily="34" charset="0"/>
              </a:rPr>
              <a:t> del 2022</a:t>
            </a:r>
            <a:r>
              <a:rPr lang="es-MX" sz="1800" b="0" i="0" u="none" strike="noStrike" baseline="0" dirty="0">
                <a:solidFill>
                  <a:schemeClr val="bg1"/>
                </a:solidFill>
                <a:latin typeface="Tw Cen MT" panose="020B0602020104020603" pitchFamily="34" charset="0"/>
              </a:rPr>
              <a:t>.</a:t>
            </a:r>
            <a:endParaRPr lang="es-MX" dirty="0"/>
          </a:p>
        </p:txBody>
      </p:sp>
      <p:pic>
        <p:nvPicPr>
          <p:cNvPr id="1026" name="Picture 2" descr="Qué es la ENERGÍA ELÉCTRICA, ejemplos, tipos, ventajas y desventajas">
            <a:extLst>
              <a:ext uri="{FF2B5EF4-FFF2-40B4-BE49-F238E27FC236}">
                <a16:creationId xmlns:a16="http://schemas.microsoft.com/office/drawing/2014/main" id="{6797C752-91C6-7C43-C0C5-67F2561DD7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8671" y="1148486"/>
            <a:ext cx="3890805" cy="3890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545697"/>
      </p:ext>
    </p:extLst>
  </p:cSld>
  <p:clrMapOvr>
    <a:masterClrMapping/>
  </p:clrMapOvr>
  <mc:AlternateContent xmlns:mc="http://schemas.openxmlformats.org/markup-compatibility/2006" xmlns:p14="http://schemas.microsoft.com/office/powerpoint/2010/main">
    <mc:Choice Requires="p14">
      <p:transition spd="slow" p14:dur="2000" advTm="4401"/>
    </mc:Choice>
    <mc:Fallback xmlns="">
      <p:transition spd="slow" advTm="44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10</a:t>
            </a:fld>
            <a:endParaRPr lang="es-MX" sz="2800" dirty="0"/>
          </a:p>
        </p:txBody>
      </p:sp>
      <p:pic>
        <p:nvPicPr>
          <p:cNvPr id="10" name="Imagen 9">
            <a:extLst>
              <a:ext uri="{FF2B5EF4-FFF2-40B4-BE49-F238E27FC236}">
                <a16:creationId xmlns:a16="http://schemas.microsoft.com/office/drawing/2014/main" id="{8E193BA0-978B-4274-9D46-24041D89720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8781" y="852060"/>
            <a:ext cx="1633219" cy="5278227"/>
          </a:xfrm>
          <a:prstGeom prst="rect">
            <a:avLst/>
          </a:prstGeom>
          <a:noFill/>
          <a:ln>
            <a:noFill/>
          </a:ln>
        </p:spPr>
      </p:pic>
      <p:sp>
        <p:nvSpPr>
          <p:cNvPr id="11" name="CuadroTexto 10">
            <a:extLst>
              <a:ext uri="{FF2B5EF4-FFF2-40B4-BE49-F238E27FC236}">
                <a16:creationId xmlns:a16="http://schemas.microsoft.com/office/drawing/2014/main" id="{E14505EC-EE79-40CF-9B0C-51C4DFB3B988}"/>
              </a:ext>
            </a:extLst>
          </p:cNvPr>
          <p:cNvSpPr txBox="1"/>
          <p:nvPr/>
        </p:nvSpPr>
        <p:spPr>
          <a:xfrm>
            <a:off x="70485" y="4253984"/>
            <a:ext cx="6162674" cy="646331"/>
          </a:xfrm>
          <a:prstGeom prst="rect">
            <a:avLst/>
          </a:prstGeom>
          <a:noFill/>
        </p:spPr>
        <p:txBody>
          <a:bodyPr wrap="square">
            <a:spAutoFit/>
          </a:bodyPr>
          <a:lstStyle/>
          <a:p>
            <a:r>
              <a:rPr lang="es-MX" sz="3600" dirty="0">
                <a:solidFill>
                  <a:srgbClr val="000000"/>
                </a:solidFill>
                <a:latin typeface="Amasis MT Pro Medium" panose="02040604050005020304" pitchFamily="18" charset="0"/>
              </a:rPr>
              <a:t>IV </a:t>
            </a:r>
            <a:r>
              <a:rPr lang="es-MX" sz="3600" b="0" i="0" u="none" strike="noStrike" baseline="0" dirty="0">
                <a:solidFill>
                  <a:srgbClr val="000000"/>
                </a:solidFill>
                <a:latin typeface="Amasis MT Pro Medium" panose="02040604050005020304" pitchFamily="18" charset="0"/>
              </a:rPr>
              <a:t>Resultados y Discusión </a:t>
            </a:r>
            <a:endParaRPr lang="es-MX" sz="3600" dirty="0">
              <a:solidFill>
                <a:srgbClr val="000000"/>
              </a:solidFill>
              <a:latin typeface="Amasis MT Pro Medium" panose="02040604050005020304" pitchFamily="18" charset="0"/>
            </a:endParaRPr>
          </a:p>
        </p:txBody>
      </p:sp>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9002" b="62445"/>
          <a:stretch/>
        </p:blipFill>
        <p:spPr>
          <a:xfrm rot="10800000">
            <a:off x="-2" y="4900315"/>
            <a:ext cx="12188825" cy="1957684"/>
          </a:xfrm>
          <a:prstGeom prst="rect">
            <a:avLst/>
          </a:prstGeom>
        </p:spPr>
      </p:pic>
    </p:spTree>
    <p:extLst>
      <p:ext uri="{BB962C8B-B14F-4D97-AF65-F5344CB8AC3E}">
        <p14:creationId xmlns:p14="http://schemas.microsoft.com/office/powerpoint/2010/main" val="3622970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a:extLst>
              <a:ext uri="{FF2B5EF4-FFF2-40B4-BE49-F238E27FC236}">
                <a16:creationId xmlns:a16="http://schemas.microsoft.com/office/drawing/2014/main" id="{0206037E-26DF-58AB-FEDA-A49DB3CF29D1}"/>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5" name="Imagen 4" descr="Resultado de imagen para uanl">
            <a:extLst>
              <a:ext uri="{FF2B5EF4-FFF2-40B4-BE49-F238E27FC236}">
                <a16:creationId xmlns:a16="http://schemas.microsoft.com/office/drawing/2014/main" id="{73904AC2-DBDB-27A3-1878-9E9137A2B95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6" name="Imagen 5" descr="Resultado de imagen para fime">
            <a:extLst>
              <a:ext uri="{FF2B5EF4-FFF2-40B4-BE49-F238E27FC236}">
                <a16:creationId xmlns:a16="http://schemas.microsoft.com/office/drawing/2014/main" id="{E676BBBD-9B5D-8C0C-E445-840BC9EDA77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3" name="Marcador de contenido 2">
            <a:extLst>
              <a:ext uri="{FF2B5EF4-FFF2-40B4-BE49-F238E27FC236}">
                <a16:creationId xmlns:a16="http://schemas.microsoft.com/office/drawing/2014/main" id="{8CBC12B1-733A-0056-0461-92C53C9646EB}"/>
              </a:ext>
            </a:extLst>
          </p:cNvPr>
          <p:cNvSpPr>
            <a:spLocks noGrp="1"/>
          </p:cNvSpPr>
          <p:nvPr>
            <p:ph idx="1"/>
          </p:nvPr>
        </p:nvSpPr>
        <p:spPr>
          <a:xfrm>
            <a:off x="602226" y="1368425"/>
            <a:ext cx="7350759" cy="4351338"/>
          </a:xfrm>
        </p:spPr>
        <p:txBody>
          <a:bodyPr>
            <a:normAutofit fontScale="77500" lnSpcReduction="20000"/>
          </a:bodyPr>
          <a:lstStyle/>
          <a:p>
            <a:r>
              <a:rPr lang="es-MX" dirty="0"/>
              <a:t>Se opto por comprar los siguientes dispositivos:</a:t>
            </a:r>
          </a:p>
          <a:p>
            <a:pPr marL="0" indent="0">
              <a:buNone/>
            </a:pPr>
            <a:r>
              <a:rPr lang="es-MX" dirty="0"/>
              <a:t>- Regulador MP2307 $47 pesos en ML</a:t>
            </a:r>
          </a:p>
          <a:p>
            <a:pPr>
              <a:buFontTx/>
              <a:buChar char="-"/>
            </a:pPr>
            <a:r>
              <a:rPr lang="es-MX" dirty="0"/>
              <a:t>Elevador de voltaje MT3608 $58 pesos en ML</a:t>
            </a:r>
          </a:p>
          <a:p>
            <a:pPr>
              <a:buFontTx/>
              <a:buChar char="-"/>
            </a:pPr>
            <a:r>
              <a:rPr lang="es-MX" dirty="0"/>
              <a:t>Regulador LM2596  $45 pesos en </a:t>
            </a:r>
            <a:r>
              <a:rPr lang="es-MX" dirty="0" err="1"/>
              <a:t>Electronica</a:t>
            </a:r>
            <a:r>
              <a:rPr lang="es-MX" dirty="0"/>
              <a:t> para Estudiantes</a:t>
            </a:r>
          </a:p>
          <a:p>
            <a:pPr>
              <a:buFontTx/>
              <a:buChar char="-"/>
            </a:pPr>
            <a:r>
              <a:rPr lang="es-MX" dirty="0"/>
              <a:t>Soporte SDT </a:t>
            </a:r>
            <a:r>
              <a:rPr lang="es-MX" dirty="0" err="1"/>
              <a:t>Tech</a:t>
            </a:r>
            <a:r>
              <a:rPr lang="es-MX" dirty="0"/>
              <a:t> 3.7V $320 pesos en Amazon</a:t>
            </a:r>
          </a:p>
          <a:p>
            <a:pPr>
              <a:buFontTx/>
              <a:buChar char="-"/>
            </a:pPr>
            <a:r>
              <a:rPr lang="es-MX" dirty="0"/>
              <a:t>Pilas Samsung 2500mAh INR18650 ($200 pesos aunque ya se </a:t>
            </a:r>
            <a:r>
              <a:rPr lang="es-MX" dirty="0" err="1"/>
              <a:t>tenian</a:t>
            </a:r>
            <a:r>
              <a:rPr lang="es-MX" dirty="0"/>
              <a:t>).</a:t>
            </a:r>
          </a:p>
          <a:p>
            <a:pPr>
              <a:buFontTx/>
              <a:buChar char="-"/>
            </a:pPr>
            <a:endParaRPr lang="es-MX" dirty="0"/>
          </a:p>
          <a:p>
            <a:pPr marL="0" indent="0">
              <a:buNone/>
            </a:pPr>
            <a:r>
              <a:rPr lang="es-MX" dirty="0"/>
              <a:t>Según lo discutido con el equipo de electrónica y el equipo de compras se llego al acuerdo de escoger estos artículos por medio de las plataformas o proveedores buscando las opciones a menor tiempo de </a:t>
            </a:r>
            <a:r>
              <a:rPr lang="es-MX" dirty="0" err="1"/>
              <a:t>envio</a:t>
            </a:r>
            <a:r>
              <a:rPr lang="es-MX" dirty="0"/>
              <a:t> y más </a:t>
            </a:r>
            <a:r>
              <a:rPr lang="es-MX" dirty="0" err="1"/>
              <a:t>bataras</a:t>
            </a:r>
            <a:r>
              <a:rPr lang="es-MX" dirty="0"/>
              <a:t>.</a:t>
            </a:r>
          </a:p>
        </p:txBody>
      </p:sp>
      <p:pic>
        <p:nvPicPr>
          <p:cNvPr id="8" name="Imagen 7">
            <a:extLst>
              <a:ext uri="{FF2B5EF4-FFF2-40B4-BE49-F238E27FC236}">
                <a16:creationId xmlns:a16="http://schemas.microsoft.com/office/drawing/2014/main" id="{25F106C2-383A-EF41-7CF1-A75935CFB64F}"/>
              </a:ext>
            </a:extLst>
          </p:cNvPr>
          <p:cNvPicPr>
            <a:picLocks noChangeAspect="1"/>
          </p:cNvPicPr>
          <p:nvPr/>
        </p:nvPicPr>
        <p:blipFill rotWithShape="1">
          <a:blip r:embed="rId5"/>
          <a:srcRect l="17904" t="16581" r="38427" b="14391"/>
          <a:stretch/>
        </p:blipFill>
        <p:spPr>
          <a:xfrm>
            <a:off x="8105944" y="1681316"/>
            <a:ext cx="3933097" cy="3495368"/>
          </a:xfrm>
          <a:prstGeom prst="rect">
            <a:avLst/>
          </a:prstGeom>
        </p:spPr>
      </p:pic>
    </p:spTree>
    <p:extLst>
      <p:ext uri="{BB962C8B-B14F-4D97-AF65-F5344CB8AC3E}">
        <p14:creationId xmlns:p14="http://schemas.microsoft.com/office/powerpoint/2010/main" val="1008012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1" b="58027"/>
          <a:stretch/>
        </p:blipFill>
        <p:spPr>
          <a:xfrm rot="10800000">
            <a:off x="-2" y="4597400"/>
            <a:ext cx="12188825" cy="22605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12</a:t>
            </a:fld>
            <a:endParaRPr lang="es-MX" sz="2800" dirty="0"/>
          </a:p>
        </p:txBody>
      </p:sp>
      <p:sp>
        <p:nvSpPr>
          <p:cNvPr id="2" name="CuadroTexto 1">
            <a:extLst>
              <a:ext uri="{FF2B5EF4-FFF2-40B4-BE49-F238E27FC236}">
                <a16:creationId xmlns:a16="http://schemas.microsoft.com/office/drawing/2014/main" id="{36EF14FD-11D3-4680-A846-8AA95E326A39}"/>
              </a:ext>
            </a:extLst>
          </p:cNvPr>
          <p:cNvSpPr txBox="1"/>
          <p:nvPr/>
        </p:nvSpPr>
        <p:spPr>
          <a:xfrm>
            <a:off x="378133" y="3868803"/>
            <a:ext cx="6778625" cy="861774"/>
          </a:xfrm>
          <a:prstGeom prst="rect">
            <a:avLst/>
          </a:prstGeom>
          <a:noFill/>
        </p:spPr>
        <p:txBody>
          <a:bodyPr wrap="square" rtlCol="0">
            <a:spAutoFit/>
          </a:bodyPr>
          <a:lstStyle/>
          <a:p>
            <a:r>
              <a:rPr lang="es-MX" sz="3200" i="0" u="none" strike="noStrike" baseline="0" dirty="0">
                <a:solidFill>
                  <a:srgbClr val="000000"/>
                </a:solidFill>
                <a:latin typeface="Times New Roman" panose="02020603050405020304" pitchFamily="18" charset="0"/>
                <a:cs typeface="Times New Roman" panose="02020603050405020304" pitchFamily="18" charset="0"/>
              </a:rPr>
              <a:t>Conclusión</a:t>
            </a:r>
            <a:endParaRPr lang="es-MX" sz="3200" dirty="0">
              <a:solidFill>
                <a:srgbClr val="000000"/>
              </a:solidFill>
              <a:latin typeface="Times New Roman" panose="02020603050405020304" pitchFamily="18" charset="0"/>
              <a:cs typeface="Times New Roman" panose="02020603050405020304" pitchFamily="18" charset="0"/>
            </a:endParaRPr>
          </a:p>
          <a:p>
            <a:endParaRPr lang="es-MX" dirty="0"/>
          </a:p>
        </p:txBody>
      </p:sp>
    </p:spTree>
    <p:extLst>
      <p:ext uri="{BB962C8B-B14F-4D97-AF65-F5344CB8AC3E}">
        <p14:creationId xmlns:p14="http://schemas.microsoft.com/office/powerpoint/2010/main" val="359441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a:extLst>
              <a:ext uri="{FF2B5EF4-FFF2-40B4-BE49-F238E27FC236}">
                <a16:creationId xmlns:a16="http://schemas.microsoft.com/office/drawing/2014/main" id="{0206037E-26DF-58AB-FEDA-A49DB3CF29D1}"/>
              </a:ext>
            </a:extLst>
          </p:cNvPr>
          <p:cNvPicPr>
            <a:picLocks noChangeAspect="1"/>
          </p:cNvPicPr>
          <p:nvPr/>
        </p:nvPicPr>
        <p:blipFill rotWithShape="1">
          <a:blip r:embed="rId3">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5" name="Imagen 4" descr="Resultado de imagen para uanl">
            <a:extLst>
              <a:ext uri="{FF2B5EF4-FFF2-40B4-BE49-F238E27FC236}">
                <a16:creationId xmlns:a16="http://schemas.microsoft.com/office/drawing/2014/main" id="{73904AC2-DBDB-27A3-1878-9E9137A2B95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6" name="Imagen 5" descr="Resultado de imagen para fime">
            <a:extLst>
              <a:ext uri="{FF2B5EF4-FFF2-40B4-BE49-F238E27FC236}">
                <a16:creationId xmlns:a16="http://schemas.microsoft.com/office/drawing/2014/main" id="{E676BBBD-9B5D-8C0C-E445-840BC9EDA77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3" name="Marcador de contenido 2">
            <a:extLst>
              <a:ext uri="{FF2B5EF4-FFF2-40B4-BE49-F238E27FC236}">
                <a16:creationId xmlns:a16="http://schemas.microsoft.com/office/drawing/2014/main" id="{8CBC12B1-733A-0056-0461-92C53C9646EB}"/>
              </a:ext>
            </a:extLst>
          </p:cNvPr>
          <p:cNvSpPr>
            <a:spLocks noGrp="1"/>
          </p:cNvSpPr>
          <p:nvPr>
            <p:ph idx="1"/>
          </p:nvPr>
        </p:nvSpPr>
        <p:spPr>
          <a:xfrm>
            <a:off x="797242" y="1427419"/>
            <a:ext cx="10515600" cy="4351338"/>
          </a:xfrm>
        </p:spPr>
        <p:txBody>
          <a:bodyPr/>
          <a:lstStyle/>
          <a:p>
            <a:r>
              <a:rPr lang="es-MX" dirty="0"/>
              <a:t>A través de esta presentación podemos darnos cuenta de la importancia que tiene el área de las energías en la prótesis ya que sin ella no podría moverse nada electrónico, desde la tarjeta que esta programada para realizar ciertas tareas hasta el movimiento del motor, además de tener la gran habilidad de coordinarnos entre equipos y grupalmente ya que es un gran esfuerzos por el tema de que no todos coincidimos en tiempos y horarios.</a:t>
            </a:r>
          </a:p>
        </p:txBody>
      </p:sp>
    </p:spTree>
    <p:extLst>
      <p:ext uri="{BB962C8B-B14F-4D97-AF65-F5344CB8AC3E}">
        <p14:creationId xmlns:p14="http://schemas.microsoft.com/office/powerpoint/2010/main" val="3581328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2" b="48394"/>
          <a:stretch/>
        </p:blipFill>
        <p:spPr>
          <a:xfrm rot="10800000">
            <a:off x="-2" y="3937000"/>
            <a:ext cx="12188825" cy="29209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2</a:t>
            </a:fld>
            <a:endParaRPr lang="es-MX" sz="2800" dirty="0"/>
          </a:p>
        </p:txBody>
      </p:sp>
      <p:sp>
        <p:nvSpPr>
          <p:cNvPr id="2" name="CuadroTexto 1">
            <a:extLst>
              <a:ext uri="{FF2B5EF4-FFF2-40B4-BE49-F238E27FC236}">
                <a16:creationId xmlns:a16="http://schemas.microsoft.com/office/drawing/2014/main" id="{BC5B2CDA-CF2E-4DF4-832E-7555CFD90AEE}"/>
              </a:ext>
            </a:extLst>
          </p:cNvPr>
          <p:cNvSpPr txBox="1"/>
          <p:nvPr/>
        </p:nvSpPr>
        <p:spPr>
          <a:xfrm>
            <a:off x="70485" y="3208403"/>
            <a:ext cx="5435600" cy="646331"/>
          </a:xfrm>
          <a:prstGeom prst="rect">
            <a:avLst/>
          </a:prstGeom>
          <a:noFill/>
        </p:spPr>
        <p:txBody>
          <a:bodyPr wrap="square" rtlCol="0">
            <a:spAutoFit/>
          </a:bodyPr>
          <a:lstStyle/>
          <a:p>
            <a:r>
              <a:rPr lang="es-MX" sz="3600" dirty="0">
                <a:latin typeface="Amasis MT Pro Medium" panose="02040604050005020304" pitchFamily="18" charset="0"/>
              </a:rPr>
              <a:t>I Introducción </a:t>
            </a:r>
          </a:p>
        </p:txBody>
      </p:sp>
    </p:spTree>
    <p:extLst>
      <p:ext uri="{BB962C8B-B14F-4D97-AF65-F5344CB8AC3E}">
        <p14:creationId xmlns:p14="http://schemas.microsoft.com/office/powerpoint/2010/main" val="2440493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6A8CD9E-1878-18F5-35FB-A3B8C897965A}"/>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6" name="Imagen 5" descr="Resultado de imagen para uanl">
            <a:extLst>
              <a:ext uri="{FF2B5EF4-FFF2-40B4-BE49-F238E27FC236}">
                <a16:creationId xmlns:a16="http://schemas.microsoft.com/office/drawing/2014/main" id="{3CB2CC2D-3003-6FC5-4A26-83EA00BD217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33E15D37-875B-4090-E688-BA417CD451D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2" name="Título 1">
            <a:extLst>
              <a:ext uri="{FF2B5EF4-FFF2-40B4-BE49-F238E27FC236}">
                <a16:creationId xmlns:a16="http://schemas.microsoft.com/office/drawing/2014/main" id="{B59F3F0C-F96E-4AF7-D26E-A07C0C483094}"/>
              </a:ext>
            </a:extLst>
          </p:cNvPr>
          <p:cNvSpPr>
            <a:spLocks noGrp="1"/>
          </p:cNvSpPr>
          <p:nvPr>
            <p:ph type="title"/>
          </p:nvPr>
        </p:nvSpPr>
        <p:spPr>
          <a:xfrm>
            <a:off x="838200" y="653269"/>
            <a:ext cx="10515600" cy="1325563"/>
          </a:xfrm>
        </p:spPr>
        <p:txBody>
          <a:bodyPr/>
          <a:lstStyle/>
          <a:p>
            <a:r>
              <a:rPr lang="es-MX" b="1" dirty="0"/>
              <a:t>UN ENFOQUE EN ENERGIAS EN LA PROTESIS</a:t>
            </a:r>
          </a:p>
        </p:txBody>
      </p:sp>
      <p:sp>
        <p:nvSpPr>
          <p:cNvPr id="3" name="Marcador de contenido 2">
            <a:extLst>
              <a:ext uri="{FF2B5EF4-FFF2-40B4-BE49-F238E27FC236}">
                <a16:creationId xmlns:a16="http://schemas.microsoft.com/office/drawing/2014/main" id="{169CBB11-A707-01E6-301F-84FE990CCE7B}"/>
              </a:ext>
            </a:extLst>
          </p:cNvPr>
          <p:cNvSpPr>
            <a:spLocks noGrp="1"/>
          </p:cNvSpPr>
          <p:nvPr>
            <p:ph idx="1"/>
          </p:nvPr>
        </p:nvSpPr>
        <p:spPr>
          <a:xfrm>
            <a:off x="830212" y="2016151"/>
            <a:ext cx="5562600" cy="4351338"/>
          </a:xfrm>
        </p:spPr>
        <p:txBody>
          <a:bodyPr>
            <a:normAutofit fontScale="77500" lnSpcReduction="20000"/>
          </a:bodyPr>
          <a:lstStyle/>
          <a:p>
            <a:pPr marL="0" indent="0" algn="just">
              <a:buNone/>
            </a:pPr>
            <a:r>
              <a:rPr lang="es-ES" dirty="0"/>
              <a:t>Como una breve introducción acerca de la energía que suministra a nuestro dispositivo de  brazo robótico podemos decir que es una de las partes mas importantes de nuestro proyecto ya que sin este no se movería absolutamente nada de nuestro dispositivo por lo que la parte que suministra energía es de vital importancia, cabe aclarar que no solamente se trata de alimentar el dispositivo con una fuente directo, si no que se tienen que hacer los cálculos necesarios para ver si nuestra fuente abarca todos los componentes así como la manera de filtrar el voltaje y que nuestro dispositivo pueda funcionar Correctamente.</a:t>
            </a:r>
          </a:p>
          <a:p>
            <a:pPr marL="0" indent="0" algn="just">
              <a:buNone/>
            </a:pPr>
            <a:endParaRPr lang="es-ES" dirty="0"/>
          </a:p>
          <a:p>
            <a:endParaRPr lang="es-MX" dirty="0"/>
          </a:p>
        </p:txBody>
      </p:sp>
      <p:pic>
        <p:nvPicPr>
          <p:cNvPr id="2050" name="Picture 2" descr="Circuito integrado ¿Qué son y para qué Sirven?">
            <a:extLst>
              <a:ext uri="{FF2B5EF4-FFF2-40B4-BE49-F238E27FC236}">
                <a16:creationId xmlns:a16="http://schemas.microsoft.com/office/drawing/2014/main" id="{E14C8E75-2404-3400-7C2C-25B07F352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359" y="2358754"/>
            <a:ext cx="5376094" cy="280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76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a:extLst>
              <a:ext uri="{FF2B5EF4-FFF2-40B4-BE49-F238E27FC236}">
                <a16:creationId xmlns:a16="http://schemas.microsoft.com/office/drawing/2014/main" id="{0E6953D2-B7D3-781D-5210-4CD86B54E705}"/>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5" name="Imagen 4" descr="Resultado de imagen para uanl">
            <a:extLst>
              <a:ext uri="{FF2B5EF4-FFF2-40B4-BE49-F238E27FC236}">
                <a16:creationId xmlns:a16="http://schemas.microsoft.com/office/drawing/2014/main" id="{666DE8B7-8C3E-A26E-7108-0191510E669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6" name="Imagen 5" descr="Resultado de imagen para fime">
            <a:extLst>
              <a:ext uri="{FF2B5EF4-FFF2-40B4-BE49-F238E27FC236}">
                <a16:creationId xmlns:a16="http://schemas.microsoft.com/office/drawing/2014/main" id="{68BBB781-5E9B-6A45-EB0C-36BD9558C09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3" name="Marcador de contenido 2">
            <a:extLst>
              <a:ext uri="{FF2B5EF4-FFF2-40B4-BE49-F238E27FC236}">
                <a16:creationId xmlns:a16="http://schemas.microsoft.com/office/drawing/2014/main" id="{2138343D-BE76-6B84-B653-65C54E02309E}"/>
              </a:ext>
            </a:extLst>
          </p:cNvPr>
          <p:cNvSpPr>
            <a:spLocks noGrp="1"/>
          </p:cNvSpPr>
          <p:nvPr>
            <p:ph idx="1"/>
          </p:nvPr>
        </p:nvSpPr>
        <p:spPr>
          <a:xfrm>
            <a:off x="557981" y="1397923"/>
            <a:ext cx="5075903" cy="4351338"/>
          </a:xfrm>
        </p:spPr>
        <p:txBody>
          <a:bodyPr/>
          <a:lstStyle/>
          <a:p>
            <a:r>
              <a:rPr lang="es-ES" dirty="0"/>
              <a:t>Para esta presentación vamos a hablar sobre los componentes que utilizamos para darle energía a la prótesis de mano que vamos a llevar cabo, y así describir las diferentes partes que lo componen, y al final de dar este tipo de características se vera el paso simulado del prototipo de la energía que se utilizo.</a:t>
            </a:r>
            <a:endParaRPr lang="es-MX" dirty="0"/>
          </a:p>
          <a:p>
            <a:endParaRPr lang="es-MX" dirty="0"/>
          </a:p>
        </p:txBody>
      </p:sp>
      <p:pic>
        <p:nvPicPr>
          <p:cNvPr id="3074" name="Picture 2" descr="Taidacent-convertidor De Dc-dc Ajustable Lineal,Módulo De Placa Pcb  Reductor,Regulador De Voltaje Lm317t Lm317 - Buy Lm317t Voltage  Regulator,Voltage Regulator Lm317,Lm317 Product on Alibaba.com">
            <a:extLst>
              <a:ext uri="{FF2B5EF4-FFF2-40B4-BE49-F238E27FC236}">
                <a16:creationId xmlns:a16="http://schemas.microsoft.com/office/drawing/2014/main" id="{30B33FDE-7ADB-1710-0B11-D6346AD83B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3529" y="1575185"/>
            <a:ext cx="3996813" cy="399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968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24F42669-DA31-4B60-A131-027218520234}"/>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4" name="Picture 3">
            <a:extLst>
              <a:ext uri="{FF2B5EF4-FFF2-40B4-BE49-F238E27FC236}">
                <a16:creationId xmlns:a16="http://schemas.microsoft.com/office/drawing/2014/main" id="{E2400D11-311C-40E6-A981-2022B80AB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01" b="58027"/>
          <a:stretch/>
        </p:blipFill>
        <p:spPr>
          <a:xfrm rot="10800000">
            <a:off x="-2" y="4597400"/>
            <a:ext cx="12188825" cy="2260599"/>
          </a:xfrm>
          <a:prstGeom prst="rect">
            <a:avLst/>
          </a:prstGeom>
        </p:spPr>
      </p:pic>
      <p:pic>
        <p:nvPicPr>
          <p:cNvPr id="6" name="Imagen 5" descr="Resultado de imagen para uanl">
            <a:extLst>
              <a:ext uri="{FF2B5EF4-FFF2-40B4-BE49-F238E27FC236}">
                <a16:creationId xmlns:a16="http://schemas.microsoft.com/office/drawing/2014/main" id="{D7B1D1CF-AAAF-4347-BE62-BE172FC8C8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7" name="Imagen 6" descr="Resultado de imagen para fime">
            <a:extLst>
              <a:ext uri="{FF2B5EF4-FFF2-40B4-BE49-F238E27FC236}">
                <a16:creationId xmlns:a16="http://schemas.microsoft.com/office/drawing/2014/main" id="{06510D99-A5BD-4110-A90D-9DD6675AA9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8" name="Marcador de número de diapositiva 7">
            <a:extLst>
              <a:ext uri="{FF2B5EF4-FFF2-40B4-BE49-F238E27FC236}">
                <a16:creationId xmlns:a16="http://schemas.microsoft.com/office/drawing/2014/main" id="{4437FCC9-3A37-41C4-8ADF-B8F050C421F1}"/>
              </a:ext>
            </a:extLst>
          </p:cNvPr>
          <p:cNvSpPr>
            <a:spLocks noGrp="1"/>
          </p:cNvSpPr>
          <p:nvPr>
            <p:ph type="sldNum" sz="quarter" idx="12"/>
          </p:nvPr>
        </p:nvSpPr>
        <p:spPr/>
        <p:txBody>
          <a:bodyPr/>
          <a:lstStyle/>
          <a:p>
            <a:fld id="{87B88764-FEEA-431F-A754-0E3A8C75FC1F}" type="slidenum">
              <a:rPr lang="es-MX" sz="2800" smtClean="0"/>
              <a:t>5</a:t>
            </a:fld>
            <a:endParaRPr lang="es-MX" sz="2800" dirty="0"/>
          </a:p>
        </p:txBody>
      </p:sp>
      <p:sp>
        <p:nvSpPr>
          <p:cNvPr id="2" name="CuadroTexto 1">
            <a:extLst>
              <a:ext uri="{FF2B5EF4-FFF2-40B4-BE49-F238E27FC236}">
                <a16:creationId xmlns:a16="http://schemas.microsoft.com/office/drawing/2014/main" id="{36EF14FD-11D3-4680-A846-8AA95E326A39}"/>
              </a:ext>
            </a:extLst>
          </p:cNvPr>
          <p:cNvSpPr txBox="1"/>
          <p:nvPr/>
        </p:nvSpPr>
        <p:spPr>
          <a:xfrm>
            <a:off x="70485" y="3674070"/>
            <a:ext cx="6778625" cy="923330"/>
          </a:xfrm>
          <a:prstGeom prst="rect">
            <a:avLst/>
          </a:prstGeom>
          <a:noFill/>
        </p:spPr>
        <p:txBody>
          <a:bodyPr wrap="square" rtlCol="0">
            <a:spAutoFit/>
          </a:bodyPr>
          <a:lstStyle/>
          <a:p>
            <a:r>
              <a:rPr lang="es-MX" sz="3600" dirty="0">
                <a:latin typeface="Amasis MT Pro Medium" panose="02040604050005020304" pitchFamily="18" charset="0"/>
              </a:rPr>
              <a:t>II Antecedentes y Fundamentos</a:t>
            </a:r>
          </a:p>
          <a:p>
            <a:endParaRPr lang="es-MX" dirty="0"/>
          </a:p>
        </p:txBody>
      </p:sp>
    </p:spTree>
    <p:extLst>
      <p:ext uri="{BB962C8B-B14F-4D97-AF65-F5344CB8AC3E}">
        <p14:creationId xmlns:p14="http://schemas.microsoft.com/office/powerpoint/2010/main" val="2348849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a:extLst>
              <a:ext uri="{FF2B5EF4-FFF2-40B4-BE49-F238E27FC236}">
                <a16:creationId xmlns:a16="http://schemas.microsoft.com/office/drawing/2014/main" id="{0206037E-26DF-58AB-FEDA-A49DB3CF29D1}"/>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5" name="Imagen 4" descr="Resultado de imagen para uanl">
            <a:extLst>
              <a:ext uri="{FF2B5EF4-FFF2-40B4-BE49-F238E27FC236}">
                <a16:creationId xmlns:a16="http://schemas.microsoft.com/office/drawing/2014/main" id="{73904AC2-DBDB-27A3-1878-9E9137A2B95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6" name="Imagen 5" descr="Resultado de imagen para fime">
            <a:extLst>
              <a:ext uri="{FF2B5EF4-FFF2-40B4-BE49-F238E27FC236}">
                <a16:creationId xmlns:a16="http://schemas.microsoft.com/office/drawing/2014/main" id="{E676BBBD-9B5D-8C0C-E445-840BC9EDA77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3" name="Marcador de contenido 2">
            <a:extLst>
              <a:ext uri="{FF2B5EF4-FFF2-40B4-BE49-F238E27FC236}">
                <a16:creationId xmlns:a16="http://schemas.microsoft.com/office/drawing/2014/main" id="{8CBC12B1-733A-0056-0461-92C53C9646EB}"/>
              </a:ext>
            </a:extLst>
          </p:cNvPr>
          <p:cNvSpPr>
            <a:spLocks noGrp="1"/>
          </p:cNvSpPr>
          <p:nvPr>
            <p:ph idx="1"/>
          </p:nvPr>
        </p:nvSpPr>
        <p:spPr>
          <a:xfrm>
            <a:off x="797242" y="1412670"/>
            <a:ext cx="10515600" cy="4351338"/>
          </a:xfrm>
        </p:spPr>
        <p:txBody>
          <a:bodyPr/>
          <a:lstStyle/>
          <a:p>
            <a:r>
              <a:rPr lang="es-MX" dirty="0"/>
              <a:t>Como antecedente podemos destacar la diversidad de opciones que tenemos en el mercado para poder trabajar, tanto modelos como proveedores y páginas donde consultar. </a:t>
            </a:r>
          </a:p>
        </p:txBody>
      </p:sp>
      <p:pic>
        <p:nvPicPr>
          <p:cNvPr id="8" name="Imagen 7">
            <a:extLst>
              <a:ext uri="{FF2B5EF4-FFF2-40B4-BE49-F238E27FC236}">
                <a16:creationId xmlns:a16="http://schemas.microsoft.com/office/drawing/2014/main" id="{0FBAC9D2-9919-59E8-E5B1-99C638CA963E}"/>
              </a:ext>
            </a:extLst>
          </p:cNvPr>
          <p:cNvPicPr>
            <a:picLocks noChangeAspect="1"/>
          </p:cNvPicPr>
          <p:nvPr/>
        </p:nvPicPr>
        <p:blipFill rotWithShape="1">
          <a:blip r:embed="rId5"/>
          <a:srcRect t="4494" b="6861"/>
          <a:stretch/>
        </p:blipFill>
        <p:spPr>
          <a:xfrm>
            <a:off x="2264706" y="2784922"/>
            <a:ext cx="7580671" cy="3778109"/>
          </a:xfrm>
          <a:prstGeom prst="rect">
            <a:avLst/>
          </a:prstGeom>
        </p:spPr>
      </p:pic>
    </p:spTree>
    <p:extLst>
      <p:ext uri="{BB962C8B-B14F-4D97-AF65-F5344CB8AC3E}">
        <p14:creationId xmlns:p14="http://schemas.microsoft.com/office/powerpoint/2010/main" val="876119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a:extLst>
              <a:ext uri="{FF2B5EF4-FFF2-40B4-BE49-F238E27FC236}">
                <a16:creationId xmlns:a16="http://schemas.microsoft.com/office/drawing/2014/main" id="{0206037E-26DF-58AB-FEDA-A49DB3CF29D1}"/>
              </a:ext>
            </a:extLst>
          </p:cNvPr>
          <p:cNvPicPr>
            <a:picLocks noChangeAspect="1"/>
          </p:cNvPicPr>
          <p:nvPr/>
        </p:nvPicPr>
        <p:blipFill rotWithShape="1">
          <a:blip r:embed="rId3">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5" name="Imagen 4" descr="Resultado de imagen para uanl">
            <a:extLst>
              <a:ext uri="{FF2B5EF4-FFF2-40B4-BE49-F238E27FC236}">
                <a16:creationId xmlns:a16="http://schemas.microsoft.com/office/drawing/2014/main" id="{73904AC2-DBDB-27A3-1878-9E9137A2B95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6" name="Imagen 5" descr="Resultado de imagen para fime">
            <a:extLst>
              <a:ext uri="{FF2B5EF4-FFF2-40B4-BE49-F238E27FC236}">
                <a16:creationId xmlns:a16="http://schemas.microsoft.com/office/drawing/2014/main" id="{E676BBBD-9B5D-8C0C-E445-840BC9EDA77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3" name="Marcador de contenido 2">
            <a:extLst>
              <a:ext uri="{FF2B5EF4-FFF2-40B4-BE49-F238E27FC236}">
                <a16:creationId xmlns:a16="http://schemas.microsoft.com/office/drawing/2014/main" id="{8CBC12B1-733A-0056-0461-92C53C9646EB}"/>
              </a:ext>
            </a:extLst>
          </p:cNvPr>
          <p:cNvSpPr>
            <a:spLocks noGrp="1"/>
          </p:cNvSpPr>
          <p:nvPr>
            <p:ph idx="1"/>
          </p:nvPr>
        </p:nvSpPr>
        <p:spPr>
          <a:xfrm>
            <a:off x="797242" y="1427419"/>
            <a:ext cx="10515600" cy="4351338"/>
          </a:xfrm>
        </p:spPr>
        <p:txBody>
          <a:bodyPr/>
          <a:lstStyle/>
          <a:p>
            <a:r>
              <a:rPr lang="es-MX" dirty="0"/>
              <a:t>Desde marcas conocidas, modelos conocidos, hasta productos con especificaciones diferentes a las demás. </a:t>
            </a:r>
          </a:p>
        </p:txBody>
      </p:sp>
      <p:pic>
        <p:nvPicPr>
          <p:cNvPr id="8" name="Imagen 7">
            <a:extLst>
              <a:ext uri="{FF2B5EF4-FFF2-40B4-BE49-F238E27FC236}">
                <a16:creationId xmlns:a16="http://schemas.microsoft.com/office/drawing/2014/main" id="{E495DEE1-1697-C502-971F-FB492D2BFDF4}"/>
              </a:ext>
            </a:extLst>
          </p:cNvPr>
          <p:cNvPicPr>
            <a:picLocks noChangeAspect="1"/>
          </p:cNvPicPr>
          <p:nvPr/>
        </p:nvPicPr>
        <p:blipFill rotWithShape="1">
          <a:blip r:embed="rId6"/>
          <a:srcRect l="2782" t="4924" r="1255" b="11379"/>
          <a:stretch/>
        </p:blipFill>
        <p:spPr>
          <a:xfrm>
            <a:off x="1948223" y="2507315"/>
            <a:ext cx="8295553" cy="4067803"/>
          </a:xfrm>
          <a:prstGeom prst="rect">
            <a:avLst/>
          </a:prstGeom>
        </p:spPr>
      </p:pic>
    </p:spTree>
    <p:extLst>
      <p:ext uri="{BB962C8B-B14F-4D97-AF65-F5344CB8AC3E}">
        <p14:creationId xmlns:p14="http://schemas.microsoft.com/office/powerpoint/2010/main" val="96247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a:extLst>
              <a:ext uri="{FF2B5EF4-FFF2-40B4-BE49-F238E27FC236}">
                <a16:creationId xmlns:a16="http://schemas.microsoft.com/office/drawing/2014/main" id="{0206037E-26DF-58AB-FEDA-A49DB3CF29D1}"/>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5" name="Imagen 4" descr="Resultado de imagen para uanl">
            <a:extLst>
              <a:ext uri="{FF2B5EF4-FFF2-40B4-BE49-F238E27FC236}">
                <a16:creationId xmlns:a16="http://schemas.microsoft.com/office/drawing/2014/main" id="{73904AC2-DBDB-27A3-1878-9E9137A2B95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6" name="Imagen 5" descr="Resultado de imagen para fime">
            <a:extLst>
              <a:ext uri="{FF2B5EF4-FFF2-40B4-BE49-F238E27FC236}">
                <a16:creationId xmlns:a16="http://schemas.microsoft.com/office/drawing/2014/main" id="{E676BBBD-9B5D-8C0C-E445-840BC9EDA77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3" name="Marcador de contenido 2">
            <a:extLst>
              <a:ext uri="{FF2B5EF4-FFF2-40B4-BE49-F238E27FC236}">
                <a16:creationId xmlns:a16="http://schemas.microsoft.com/office/drawing/2014/main" id="{8CBC12B1-733A-0056-0461-92C53C9646EB}"/>
              </a:ext>
            </a:extLst>
          </p:cNvPr>
          <p:cNvSpPr>
            <a:spLocks noGrp="1"/>
          </p:cNvSpPr>
          <p:nvPr>
            <p:ph idx="1"/>
          </p:nvPr>
        </p:nvSpPr>
        <p:spPr>
          <a:xfrm>
            <a:off x="688796" y="1159888"/>
            <a:ext cx="9182252" cy="4351338"/>
          </a:xfrm>
        </p:spPr>
        <p:txBody>
          <a:bodyPr>
            <a:normAutofit fontScale="77500" lnSpcReduction="20000"/>
          </a:bodyPr>
          <a:lstStyle/>
          <a:p>
            <a:pPr marL="0" indent="0">
              <a:buNone/>
            </a:pPr>
            <a:r>
              <a:rPr lang="es-MX" b="1" dirty="0"/>
              <a:t>Opciones de compra:</a:t>
            </a:r>
          </a:p>
          <a:p>
            <a:pPr>
              <a:buFontTx/>
              <a:buChar char="-"/>
            </a:pPr>
            <a:r>
              <a:rPr lang="es-MX" dirty="0"/>
              <a:t>Regulador de voltaje 28v3a</a:t>
            </a:r>
          </a:p>
          <a:p>
            <a:pPr>
              <a:buFontTx/>
              <a:buChar char="-"/>
            </a:pPr>
            <a:r>
              <a:rPr lang="es-MX" dirty="0"/>
              <a:t>Regulador de voltaje Ams1117 12-5v</a:t>
            </a:r>
          </a:p>
          <a:p>
            <a:pPr>
              <a:buFontTx/>
              <a:buChar char="-"/>
            </a:pPr>
            <a:r>
              <a:rPr lang="es-MX" dirty="0"/>
              <a:t>Elevador de voltaje MT3608</a:t>
            </a:r>
          </a:p>
          <a:p>
            <a:pPr>
              <a:buFontTx/>
              <a:buChar char="-"/>
            </a:pPr>
            <a:r>
              <a:rPr lang="es-MX" dirty="0"/>
              <a:t>Elevador x16009 de 3ª</a:t>
            </a:r>
          </a:p>
          <a:p>
            <a:pPr>
              <a:buFontTx/>
              <a:buChar char="-"/>
            </a:pPr>
            <a:r>
              <a:rPr lang="es-MX" dirty="0"/>
              <a:t>Pila Samsung 3000mAh</a:t>
            </a:r>
          </a:p>
          <a:p>
            <a:pPr>
              <a:buFontTx/>
              <a:buChar char="-"/>
            </a:pPr>
            <a:r>
              <a:rPr lang="es-MX" dirty="0"/>
              <a:t>Pilas </a:t>
            </a:r>
            <a:r>
              <a:rPr lang="es-MX" dirty="0" err="1"/>
              <a:t>Energiazer</a:t>
            </a:r>
            <a:r>
              <a:rPr lang="es-MX" dirty="0"/>
              <a:t> D2</a:t>
            </a:r>
          </a:p>
          <a:p>
            <a:pPr>
              <a:buFontTx/>
              <a:buChar char="-"/>
            </a:pPr>
            <a:r>
              <a:rPr lang="es-MX" dirty="0"/>
              <a:t>Soporte para batería 2 ranuras SDTC </a:t>
            </a:r>
            <a:r>
              <a:rPr lang="es-MX" dirty="0" err="1"/>
              <a:t>Tech</a:t>
            </a:r>
            <a:r>
              <a:rPr lang="es-MX" dirty="0"/>
              <a:t> 3.7v</a:t>
            </a:r>
          </a:p>
          <a:p>
            <a:pPr>
              <a:buFontTx/>
              <a:buChar char="-"/>
            </a:pPr>
            <a:r>
              <a:rPr lang="es-MX" dirty="0"/>
              <a:t>Regulador Step Down 4.75-23v MP2307</a:t>
            </a:r>
          </a:p>
          <a:p>
            <a:pPr>
              <a:buFontTx/>
              <a:buChar char="-"/>
            </a:pPr>
            <a:r>
              <a:rPr lang="es-MX" dirty="0"/>
              <a:t>Regulador DC-DC LM2596</a:t>
            </a:r>
          </a:p>
          <a:p>
            <a:pPr>
              <a:buFontTx/>
              <a:buChar char="-"/>
            </a:pPr>
            <a:r>
              <a:rPr lang="es-MX" dirty="0"/>
              <a:t>Elevador LTC1871 DE 3.6 a 35V</a:t>
            </a:r>
          </a:p>
          <a:p>
            <a:pPr>
              <a:buFontTx/>
              <a:buChar char="-"/>
            </a:pPr>
            <a:r>
              <a:rPr lang="es-MX" dirty="0"/>
              <a:t>Pila Samsung 2500mAh</a:t>
            </a:r>
          </a:p>
          <a:p>
            <a:pPr>
              <a:buFontTx/>
              <a:buChar char="-"/>
            </a:pPr>
            <a:endParaRPr lang="es-MX" dirty="0"/>
          </a:p>
        </p:txBody>
      </p:sp>
      <p:pic>
        <p:nvPicPr>
          <p:cNvPr id="8" name="Imagen 7">
            <a:extLst>
              <a:ext uri="{FF2B5EF4-FFF2-40B4-BE49-F238E27FC236}">
                <a16:creationId xmlns:a16="http://schemas.microsoft.com/office/drawing/2014/main" id="{49F1A9E1-53C0-3200-0115-1CF4547CC8F1}"/>
              </a:ext>
            </a:extLst>
          </p:cNvPr>
          <p:cNvPicPr>
            <a:picLocks noChangeAspect="1"/>
          </p:cNvPicPr>
          <p:nvPr/>
        </p:nvPicPr>
        <p:blipFill rotWithShape="1">
          <a:blip r:embed="rId5"/>
          <a:srcRect l="13750" t="15467" r="2863" b="11594"/>
          <a:stretch/>
        </p:blipFill>
        <p:spPr>
          <a:xfrm>
            <a:off x="7890169" y="3656420"/>
            <a:ext cx="3819833" cy="1878515"/>
          </a:xfrm>
          <a:prstGeom prst="rect">
            <a:avLst/>
          </a:prstGeom>
        </p:spPr>
      </p:pic>
      <p:pic>
        <p:nvPicPr>
          <p:cNvPr id="10" name="Imagen 9">
            <a:extLst>
              <a:ext uri="{FF2B5EF4-FFF2-40B4-BE49-F238E27FC236}">
                <a16:creationId xmlns:a16="http://schemas.microsoft.com/office/drawing/2014/main" id="{0BCF5985-7DF1-6541-23C3-E4DCD566A1CB}"/>
              </a:ext>
            </a:extLst>
          </p:cNvPr>
          <p:cNvPicPr>
            <a:picLocks noChangeAspect="1"/>
          </p:cNvPicPr>
          <p:nvPr/>
        </p:nvPicPr>
        <p:blipFill rotWithShape="1">
          <a:blip r:embed="rId6"/>
          <a:srcRect l="13750" t="16349" r="5087" b="16349"/>
          <a:stretch/>
        </p:blipFill>
        <p:spPr>
          <a:xfrm>
            <a:off x="7890169" y="1045731"/>
            <a:ext cx="3961757" cy="1846997"/>
          </a:xfrm>
          <a:prstGeom prst="rect">
            <a:avLst/>
          </a:prstGeom>
        </p:spPr>
      </p:pic>
    </p:spTree>
    <p:extLst>
      <p:ext uri="{BB962C8B-B14F-4D97-AF65-F5344CB8AC3E}">
        <p14:creationId xmlns:p14="http://schemas.microsoft.com/office/powerpoint/2010/main" val="1218040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a:extLst>
              <a:ext uri="{FF2B5EF4-FFF2-40B4-BE49-F238E27FC236}">
                <a16:creationId xmlns:a16="http://schemas.microsoft.com/office/drawing/2014/main" id="{0206037E-26DF-58AB-FEDA-A49DB3CF29D1}"/>
              </a:ext>
            </a:extLst>
          </p:cNvPr>
          <p:cNvPicPr>
            <a:picLocks noChangeAspect="1"/>
          </p:cNvPicPr>
          <p:nvPr/>
        </p:nvPicPr>
        <p:blipFill rotWithShape="1">
          <a:blip r:embed="rId2">
            <a:extLst>
              <a:ext uri="{28A0092B-C50C-407E-A947-70E740481C1C}">
                <a14:useLocalDpi xmlns:a14="http://schemas.microsoft.com/office/drawing/2010/main" val="0"/>
              </a:ext>
            </a:extLst>
          </a:blip>
          <a:srcRect r="3611" b="3611"/>
          <a:stretch/>
        </p:blipFill>
        <p:spPr>
          <a:xfrm>
            <a:off x="0" y="-1304"/>
            <a:ext cx="12192000" cy="6777038"/>
          </a:xfrm>
          <a:prstGeom prst="rect">
            <a:avLst/>
          </a:prstGeom>
        </p:spPr>
      </p:pic>
      <p:pic>
        <p:nvPicPr>
          <p:cNvPr id="5" name="Imagen 4" descr="Resultado de imagen para uanl">
            <a:extLst>
              <a:ext uri="{FF2B5EF4-FFF2-40B4-BE49-F238E27FC236}">
                <a16:creationId xmlns:a16="http://schemas.microsoft.com/office/drawing/2014/main" id="{73904AC2-DBDB-27A3-1878-9E9137A2B95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 y="196675"/>
            <a:ext cx="1453515" cy="727710"/>
          </a:xfrm>
          <a:prstGeom prst="rect">
            <a:avLst/>
          </a:prstGeom>
          <a:noFill/>
        </p:spPr>
      </p:pic>
      <p:pic>
        <p:nvPicPr>
          <p:cNvPr id="6" name="Imagen 5" descr="Resultado de imagen para fime">
            <a:extLst>
              <a:ext uri="{FF2B5EF4-FFF2-40B4-BE49-F238E27FC236}">
                <a16:creationId xmlns:a16="http://schemas.microsoft.com/office/drawing/2014/main" id="{E676BBBD-9B5D-8C0C-E445-840BC9EDA77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606481" y="144463"/>
            <a:ext cx="1432560" cy="663575"/>
          </a:xfrm>
          <a:prstGeom prst="rect">
            <a:avLst/>
          </a:prstGeom>
          <a:noFill/>
        </p:spPr>
      </p:pic>
      <p:sp>
        <p:nvSpPr>
          <p:cNvPr id="3" name="Marcador de contenido 2">
            <a:extLst>
              <a:ext uri="{FF2B5EF4-FFF2-40B4-BE49-F238E27FC236}">
                <a16:creationId xmlns:a16="http://schemas.microsoft.com/office/drawing/2014/main" id="{8CBC12B1-733A-0056-0461-92C53C9646EB}"/>
              </a:ext>
            </a:extLst>
          </p:cNvPr>
          <p:cNvSpPr>
            <a:spLocks noGrp="1"/>
          </p:cNvSpPr>
          <p:nvPr>
            <p:ph idx="1"/>
          </p:nvPr>
        </p:nvSpPr>
        <p:spPr>
          <a:xfrm>
            <a:off x="602226" y="1368425"/>
            <a:ext cx="7350759" cy="4351338"/>
          </a:xfrm>
        </p:spPr>
        <p:txBody>
          <a:bodyPr>
            <a:normAutofit fontScale="85000" lnSpcReduction="20000"/>
          </a:bodyPr>
          <a:lstStyle/>
          <a:p>
            <a:r>
              <a:rPr lang="es-MX" dirty="0"/>
              <a:t>FUNDAMENTOS</a:t>
            </a:r>
          </a:p>
          <a:p>
            <a:pPr marL="0" indent="0">
              <a:buNone/>
            </a:pPr>
            <a:r>
              <a:rPr lang="es-MX" dirty="0"/>
              <a:t>Para seleccionar los dispositivos a usar se debatió entre el salón y se selecciono lo siguiente:</a:t>
            </a:r>
          </a:p>
          <a:p>
            <a:pPr marL="0" indent="0">
              <a:buNone/>
            </a:pPr>
            <a:endParaRPr lang="es-MX" dirty="0"/>
          </a:p>
          <a:p>
            <a:pPr>
              <a:buFontTx/>
              <a:buChar char="-"/>
            </a:pPr>
            <a:r>
              <a:rPr lang="es-MX" dirty="0"/>
              <a:t>Regulador MP2307</a:t>
            </a:r>
          </a:p>
          <a:p>
            <a:pPr>
              <a:buFontTx/>
              <a:buChar char="-"/>
            </a:pPr>
            <a:r>
              <a:rPr lang="es-MX" dirty="0"/>
              <a:t>Elevador de voltaje MT3608 </a:t>
            </a:r>
          </a:p>
          <a:p>
            <a:pPr>
              <a:buFontTx/>
              <a:buChar char="-"/>
            </a:pPr>
            <a:r>
              <a:rPr lang="es-MX" dirty="0"/>
              <a:t>Regulador LM2596 </a:t>
            </a:r>
          </a:p>
          <a:p>
            <a:pPr>
              <a:buFontTx/>
              <a:buChar char="-"/>
            </a:pPr>
            <a:r>
              <a:rPr lang="es-MX" dirty="0"/>
              <a:t>Soporte SDT </a:t>
            </a:r>
            <a:r>
              <a:rPr lang="es-MX" dirty="0" err="1"/>
              <a:t>Tech</a:t>
            </a:r>
            <a:r>
              <a:rPr lang="es-MX" dirty="0"/>
              <a:t> 3.7V</a:t>
            </a:r>
          </a:p>
          <a:p>
            <a:pPr>
              <a:buFontTx/>
              <a:buChar char="-"/>
            </a:pPr>
            <a:r>
              <a:rPr lang="es-MX" dirty="0"/>
              <a:t>Pila Samsung 2500mAh</a:t>
            </a:r>
          </a:p>
          <a:p>
            <a:pPr>
              <a:buFontTx/>
              <a:buChar char="-"/>
            </a:pPr>
            <a:endParaRPr lang="es-MX" dirty="0"/>
          </a:p>
          <a:p>
            <a:pPr marL="0" indent="0">
              <a:buNone/>
            </a:pPr>
            <a:r>
              <a:rPr lang="es-MX" dirty="0"/>
              <a:t>Se selecciono enfoque a la necesidades del equipo de electrónica. </a:t>
            </a:r>
          </a:p>
        </p:txBody>
      </p:sp>
      <p:pic>
        <p:nvPicPr>
          <p:cNvPr id="8" name="Imagen 7">
            <a:extLst>
              <a:ext uri="{FF2B5EF4-FFF2-40B4-BE49-F238E27FC236}">
                <a16:creationId xmlns:a16="http://schemas.microsoft.com/office/drawing/2014/main" id="{25F106C2-383A-EF41-7CF1-A75935CFB64F}"/>
              </a:ext>
            </a:extLst>
          </p:cNvPr>
          <p:cNvPicPr>
            <a:picLocks noChangeAspect="1"/>
          </p:cNvPicPr>
          <p:nvPr/>
        </p:nvPicPr>
        <p:blipFill rotWithShape="1">
          <a:blip r:embed="rId5"/>
          <a:srcRect l="17904" t="16581" r="38427" b="14391"/>
          <a:stretch/>
        </p:blipFill>
        <p:spPr>
          <a:xfrm>
            <a:off x="8105944" y="1681316"/>
            <a:ext cx="3933097" cy="3495368"/>
          </a:xfrm>
          <a:prstGeom prst="rect">
            <a:avLst/>
          </a:prstGeom>
        </p:spPr>
      </p:pic>
    </p:spTree>
    <p:extLst>
      <p:ext uri="{BB962C8B-B14F-4D97-AF65-F5344CB8AC3E}">
        <p14:creationId xmlns:p14="http://schemas.microsoft.com/office/powerpoint/2010/main" val="26663251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522</Words>
  <Application>Microsoft Office PowerPoint</Application>
  <PresentationFormat>Panorámica</PresentationFormat>
  <Paragraphs>52</Paragraphs>
  <Slides>13</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13</vt:i4>
      </vt:variant>
    </vt:vector>
  </HeadingPairs>
  <TitlesOfParts>
    <vt:vector size="21" baseType="lpstr">
      <vt:lpstr>Amasis MT Pro Light</vt:lpstr>
      <vt:lpstr>Amasis MT Pro Medium</vt:lpstr>
      <vt:lpstr>Arial</vt:lpstr>
      <vt:lpstr>Calibri</vt:lpstr>
      <vt:lpstr>Calibri Light</vt:lpstr>
      <vt:lpstr>Times New Roman</vt:lpstr>
      <vt:lpstr>Tw Cen MT</vt:lpstr>
      <vt:lpstr>Tema de Office</vt:lpstr>
      <vt:lpstr>PRESENTACIÓN DE PROYECTO CON ENFOQUE A ENERGIAS</vt:lpstr>
      <vt:lpstr>Presentación de PowerPoint</vt:lpstr>
      <vt:lpstr>UN ENFOQUE EN ENERGIAS EN LA PROTESIS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PROYECTO CON ENFOQUE A ENERGIAS</dc:title>
  <cp:lastModifiedBy>ISAAC SOSA VICENTE</cp:lastModifiedBy>
  <cp:revision>5</cp:revision>
  <dcterms:modified xsi:type="dcterms:W3CDTF">2022-11-26T01:15:57Z</dcterms:modified>
</cp:coreProperties>
</file>